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70" r:id="rId4"/>
    <p:sldId id="271" r:id="rId5"/>
    <p:sldId id="276" r:id="rId6"/>
    <p:sldId id="258" r:id="rId7"/>
    <p:sldId id="269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2" r:id="rId18"/>
    <p:sldId id="273" r:id="rId19"/>
    <p:sldId id="275" r:id="rId20"/>
    <p:sldId id="274" r:id="rId21"/>
  </p:sldIdLst>
  <p:sldSz cx="9144000" cy="6858000" type="screen4x3"/>
  <p:notesSz cx="6858000" cy="994568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7852" autoAdjust="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93D328-8955-41DE-845E-482358D5DD8B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0209DA1B-3A6E-49BF-88CC-FE41157252EB}">
      <dgm:prSet phldrT="[Tekst]"/>
      <dgm:spPr/>
      <dgm:t>
        <a:bodyPr/>
        <a:lstStyle/>
        <a:p>
          <a:r>
            <a:rPr lang="da-DK" dirty="0" err="1" smtClean="0"/>
            <a:t>Mystery</a:t>
          </a:r>
          <a:endParaRPr lang="da-DK" dirty="0"/>
        </a:p>
      </dgm:t>
    </dgm:pt>
    <dgm:pt modelId="{41ECE612-BF6D-4C68-A786-208C5850FDF5}" type="parTrans" cxnId="{5A3D0A22-1910-4217-A528-994C718DB211}">
      <dgm:prSet/>
      <dgm:spPr/>
      <dgm:t>
        <a:bodyPr/>
        <a:lstStyle/>
        <a:p>
          <a:endParaRPr lang="da-DK"/>
        </a:p>
      </dgm:t>
    </dgm:pt>
    <dgm:pt modelId="{9FFBAA26-D490-436A-B3D8-449B965406C0}" type="sibTrans" cxnId="{5A3D0A22-1910-4217-A528-994C718DB211}">
      <dgm:prSet/>
      <dgm:spPr/>
      <dgm:t>
        <a:bodyPr/>
        <a:lstStyle/>
        <a:p>
          <a:endParaRPr lang="da-DK"/>
        </a:p>
      </dgm:t>
    </dgm:pt>
    <dgm:pt modelId="{FC7DC6CD-3B30-48FF-AF4A-38B2A6845D94}">
      <dgm:prSet phldrT="[Tekst]"/>
      <dgm:spPr/>
      <dgm:t>
        <a:bodyPr/>
        <a:lstStyle/>
        <a:p>
          <a:r>
            <a:rPr lang="da-DK" dirty="0" err="1" smtClean="0">
              <a:solidFill>
                <a:srgbClr val="FFFF00"/>
              </a:solidFill>
            </a:rPr>
            <a:t>Lokation</a:t>
          </a:r>
          <a:endParaRPr lang="da-DK" dirty="0">
            <a:solidFill>
              <a:srgbClr val="FFFF00"/>
            </a:solidFill>
          </a:endParaRPr>
        </a:p>
      </dgm:t>
    </dgm:pt>
    <dgm:pt modelId="{21972BAB-25CA-4DB3-8EA0-8BABB8324934}" type="parTrans" cxnId="{BAFCEC99-23A2-4334-B56C-D795E512ADDC}">
      <dgm:prSet/>
      <dgm:spPr/>
      <dgm:t>
        <a:bodyPr/>
        <a:lstStyle/>
        <a:p>
          <a:endParaRPr lang="da-DK"/>
        </a:p>
      </dgm:t>
    </dgm:pt>
    <dgm:pt modelId="{24CCEB76-F214-4BF6-BB45-A4921C529FE2}" type="sibTrans" cxnId="{BAFCEC99-23A2-4334-B56C-D795E512ADDC}">
      <dgm:prSet/>
      <dgm:spPr/>
      <dgm:t>
        <a:bodyPr/>
        <a:lstStyle/>
        <a:p>
          <a:endParaRPr lang="da-DK"/>
        </a:p>
      </dgm:t>
    </dgm:pt>
    <dgm:pt modelId="{3AD8D48F-C652-4D7C-A4C1-49AA5B757C45}">
      <dgm:prSet phldrT="[Tekst]"/>
      <dgm:spPr/>
      <dgm:t>
        <a:bodyPr/>
        <a:lstStyle/>
        <a:p>
          <a:r>
            <a:rPr lang="da-DK" dirty="0" smtClean="0">
              <a:solidFill>
                <a:srgbClr val="FFC000"/>
              </a:solidFill>
            </a:rPr>
            <a:t>Idé</a:t>
          </a:r>
          <a:endParaRPr lang="da-DK" dirty="0">
            <a:solidFill>
              <a:srgbClr val="FFC000"/>
            </a:solidFill>
          </a:endParaRPr>
        </a:p>
      </dgm:t>
    </dgm:pt>
    <dgm:pt modelId="{A3D9C402-EB26-41F9-B894-1D827BF4CE89}" type="parTrans" cxnId="{89A7B6E6-C7DC-46D1-9FDA-56668D416A1A}">
      <dgm:prSet/>
      <dgm:spPr/>
      <dgm:t>
        <a:bodyPr/>
        <a:lstStyle/>
        <a:p>
          <a:endParaRPr lang="da-DK"/>
        </a:p>
      </dgm:t>
    </dgm:pt>
    <dgm:pt modelId="{6DE6A5F1-AEE8-483A-B330-6D83888E5AC5}" type="sibTrans" cxnId="{89A7B6E6-C7DC-46D1-9FDA-56668D416A1A}">
      <dgm:prSet/>
      <dgm:spPr/>
      <dgm:t>
        <a:bodyPr/>
        <a:lstStyle/>
        <a:p>
          <a:endParaRPr lang="da-DK"/>
        </a:p>
      </dgm:t>
    </dgm:pt>
    <dgm:pt modelId="{31BC5089-297A-49BC-B698-84EF380F6896}">
      <dgm:prSet phldrT="[Tekst]"/>
      <dgm:spPr/>
      <dgm:t>
        <a:bodyPr/>
        <a:lstStyle/>
        <a:p>
          <a:r>
            <a:rPr lang="da-DK" dirty="0" smtClean="0">
              <a:solidFill>
                <a:srgbClr val="0070C0"/>
              </a:solidFill>
            </a:rPr>
            <a:t>Kodning</a:t>
          </a:r>
          <a:endParaRPr lang="da-DK" dirty="0">
            <a:solidFill>
              <a:srgbClr val="0070C0"/>
            </a:solidFill>
          </a:endParaRPr>
        </a:p>
      </dgm:t>
    </dgm:pt>
    <dgm:pt modelId="{0D66EB80-3DCA-4CCB-98D0-6AA8F695E8ED}" type="parTrans" cxnId="{A231F612-BECD-4F09-B24E-42CB36B25DA0}">
      <dgm:prSet/>
      <dgm:spPr/>
      <dgm:t>
        <a:bodyPr/>
        <a:lstStyle/>
        <a:p>
          <a:endParaRPr lang="da-DK"/>
        </a:p>
      </dgm:t>
    </dgm:pt>
    <dgm:pt modelId="{CE9B9A40-EB75-48C5-8376-3CF032A3B356}" type="sibTrans" cxnId="{A231F612-BECD-4F09-B24E-42CB36B25DA0}">
      <dgm:prSet/>
      <dgm:spPr/>
      <dgm:t>
        <a:bodyPr/>
        <a:lstStyle/>
        <a:p>
          <a:endParaRPr lang="da-DK"/>
        </a:p>
      </dgm:t>
    </dgm:pt>
    <dgm:pt modelId="{F3E583BD-E2A6-42B0-9E1D-4D9D98A50192}">
      <dgm:prSet phldrT="[Tekst]"/>
      <dgm:spPr/>
      <dgm:t>
        <a:bodyPr/>
        <a:lstStyle/>
        <a:p>
          <a:r>
            <a:rPr lang="da-DK" dirty="0" smtClean="0">
              <a:solidFill>
                <a:srgbClr val="FF0000"/>
              </a:solidFill>
            </a:rPr>
            <a:t>Format</a:t>
          </a:r>
          <a:endParaRPr lang="da-DK" dirty="0">
            <a:solidFill>
              <a:srgbClr val="FF0000"/>
            </a:solidFill>
          </a:endParaRPr>
        </a:p>
      </dgm:t>
    </dgm:pt>
    <dgm:pt modelId="{771F8B1A-9298-4AD8-ACAF-BF0F93118ACD}" type="parTrans" cxnId="{88DAA139-DB7D-45F2-8FBF-DFB8209ADE2E}">
      <dgm:prSet/>
      <dgm:spPr/>
      <dgm:t>
        <a:bodyPr/>
        <a:lstStyle/>
        <a:p>
          <a:endParaRPr lang="da-DK"/>
        </a:p>
      </dgm:t>
    </dgm:pt>
    <dgm:pt modelId="{F27D9A15-D332-4EC1-B37B-2F789CB4F0E2}" type="sibTrans" cxnId="{88DAA139-DB7D-45F2-8FBF-DFB8209ADE2E}">
      <dgm:prSet/>
      <dgm:spPr/>
      <dgm:t>
        <a:bodyPr/>
        <a:lstStyle/>
        <a:p>
          <a:endParaRPr lang="da-DK"/>
        </a:p>
      </dgm:t>
    </dgm:pt>
    <dgm:pt modelId="{E8DD8288-61FC-42E4-B6A8-8DD0AC9D5013}" type="pres">
      <dgm:prSet presAssocID="{0A93D328-8955-41DE-845E-482358D5DD8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DDB02629-0FD5-4BCA-B398-88D7F3BF85E0}" type="pres">
      <dgm:prSet presAssocID="{0A93D328-8955-41DE-845E-482358D5DD8B}" presName="matrix" presStyleCnt="0"/>
      <dgm:spPr/>
    </dgm:pt>
    <dgm:pt modelId="{503D72D7-AFCF-42E9-8D25-E19FB392984E}" type="pres">
      <dgm:prSet presAssocID="{0A93D328-8955-41DE-845E-482358D5DD8B}" presName="tile1" presStyleLbl="node1" presStyleIdx="0" presStyleCnt="4"/>
      <dgm:spPr/>
      <dgm:t>
        <a:bodyPr/>
        <a:lstStyle/>
        <a:p>
          <a:endParaRPr lang="da-DK"/>
        </a:p>
      </dgm:t>
    </dgm:pt>
    <dgm:pt modelId="{FD7BDB37-601C-4EA9-B731-183E7E2E28AF}" type="pres">
      <dgm:prSet presAssocID="{0A93D328-8955-41DE-845E-482358D5DD8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7F4E9C39-AF50-4B58-8968-8E1D7404A6A9}" type="pres">
      <dgm:prSet presAssocID="{0A93D328-8955-41DE-845E-482358D5DD8B}" presName="tile2" presStyleLbl="node1" presStyleIdx="1" presStyleCnt="4"/>
      <dgm:spPr/>
      <dgm:t>
        <a:bodyPr/>
        <a:lstStyle/>
        <a:p>
          <a:endParaRPr lang="da-DK"/>
        </a:p>
      </dgm:t>
    </dgm:pt>
    <dgm:pt modelId="{782DB3FA-C7DC-4567-B3C0-1B03D05D438B}" type="pres">
      <dgm:prSet presAssocID="{0A93D328-8955-41DE-845E-482358D5DD8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B91261C9-AFC5-41C4-8F3A-E6201F09DFDB}" type="pres">
      <dgm:prSet presAssocID="{0A93D328-8955-41DE-845E-482358D5DD8B}" presName="tile3" presStyleLbl="node1" presStyleIdx="2" presStyleCnt="4"/>
      <dgm:spPr/>
      <dgm:t>
        <a:bodyPr/>
        <a:lstStyle/>
        <a:p>
          <a:endParaRPr lang="da-DK"/>
        </a:p>
      </dgm:t>
    </dgm:pt>
    <dgm:pt modelId="{14349EFA-3672-41DC-BFAD-A82019D27D84}" type="pres">
      <dgm:prSet presAssocID="{0A93D328-8955-41DE-845E-482358D5DD8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E5E3C1A-025F-41D2-B73A-C8E89DBAED27}" type="pres">
      <dgm:prSet presAssocID="{0A93D328-8955-41DE-845E-482358D5DD8B}" presName="tile4" presStyleLbl="node1" presStyleIdx="3" presStyleCnt="4"/>
      <dgm:spPr/>
      <dgm:t>
        <a:bodyPr/>
        <a:lstStyle/>
        <a:p>
          <a:endParaRPr lang="da-DK"/>
        </a:p>
      </dgm:t>
    </dgm:pt>
    <dgm:pt modelId="{42B31A30-E8FE-43FC-80F9-2550808A0386}" type="pres">
      <dgm:prSet presAssocID="{0A93D328-8955-41DE-845E-482358D5DD8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6B84E4B1-07FA-4611-A51D-240AB50DB0BF}" type="pres">
      <dgm:prSet presAssocID="{0A93D328-8955-41DE-845E-482358D5DD8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da-DK"/>
        </a:p>
      </dgm:t>
    </dgm:pt>
  </dgm:ptLst>
  <dgm:cxnLst>
    <dgm:cxn modelId="{896EEE0E-0194-4606-B31C-375F9FD266EC}" type="presOf" srcId="{3AD8D48F-C652-4D7C-A4C1-49AA5B757C45}" destId="{7F4E9C39-AF50-4B58-8968-8E1D7404A6A9}" srcOrd="0" destOrd="0" presId="urn:microsoft.com/office/officeart/2005/8/layout/matrix1"/>
    <dgm:cxn modelId="{B7C704DD-3D18-45DE-9CFD-7583F202361F}" type="presOf" srcId="{0209DA1B-3A6E-49BF-88CC-FE41157252EB}" destId="{6B84E4B1-07FA-4611-A51D-240AB50DB0BF}" srcOrd="0" destOrd="0" presId="urn:microsoft.com/office/officeart/2005/8/layout/matrix1"/>
    <dgm:cxn modelId="{A231F612-BECD-4F09-B24E-42CB36B25DA0}" srcId="{0209DA1B-3A6E-49BF-88CC-FE41157252EB}" destId="{31BC5089-297A-49BC-B698-84EF380F6896}" srcOrd="2" destOrd="0" parTransId="{0D66EB80-3DCA-4CCB-98D0-6AA8F695E8ED}" sibTransId="{CE9B9A40-EB75-48C5-8376-3CF032A3B356}"/>
    <dgm:cxn modelId="{5A3D0A22-1910-4217-A528-994C718DB211}" srcId="{0A93D328-8955-41DE-845E-482358D5DD8B}" destId="{0209DA1B-3A6E-49BF-88CC-FE41157252EB}" srcOrd="0" destOrd="0" parTransId="{41ECE612-BF6D-4C68-A786-208C5850FDF5}" sibTransId="{9FFBAA26-D490-436A-B3D8-449B965406C0}"/>
    <dgm:cxn modelId="{2D03A3BC-976C-457D-87BF-16ED0E11CA9D}" type="presOf" srcId="{FC7DC6CD-3B30-48FF-AF4A-38B2A6845D94}" destId="{503D72D7-AFCF-42E9-8D25-E19FB392984E}" srcOrd="0" destOrd="0" presId="urn:microsoft.com/office/officeart/2005/8/layout/matrix1"/>
    <dgm:cxn modelId="{AFBE2473-334E-42FD-A9D5-2F83250B830C}" type="presOf" srcId="{F3E583BD-E2A6-42B0-9E1D-4D9D98A50192}" destId="{8E5E3C1A-025F-41D2-B73A-C8E89DBAED27}" srcOrd="0" destOrd="0" presId="urn:microsoft.com/office/officeart/2005/8/layout/matrix1"/>
    <dgm:cxn modelId="{9A98DE37-78B6-452D-8BE7-89363155D26D}" type="presOf" srcId="{0A93D328-8955-41DE-845E-482358D5DD8B}" destId="{E8DD8288-61FC-42E4-B6A8-8DD0AC9D5013}" srcOrd="0" destOrd="0" presId="urn:microsoft.com/office/officeart/2005/8/layout/matrix1"/>
    <dgm:cxn modelId="{88DAA139-DB7D-45F2-8FBF-DFB8209ADE2E}" srcId="{0209DA1B-3A6E-49BF-88CC-FE41157252EB}" destId="{F3E583BD-E2A6-42B0-9E1D-4D9D98A50192}" srcOrd="3" destOrd="0" parTransId="{771F8B1A-9298-4AD8-ACAF-BF0F93118ACD}" sibTransId="{F27D9A15-D332-4EC1-B37B-2F789CB4F0E2}"/>
    <dgm:cxn modelId="{1FF230B6-3CF3-4E7A-AE0C-F255FF5D474F}" type="presOf" srcId="{31BC5089-297A-49BC-B698-84EF380F6896}" destId="{14349EFA-3672-41DC-BFAD-A82019D27D84}" srcOrd="1" destOrd="0" presId="urn:microsoft.com/office/officeart/2005/8/layout/matrix1"/>
    <dgm:cxn modelId="{BAFCEC99-23A2-4334-B56C-D795E512ADDC}" srcId="{0209DA1B-3A6E-49BF-88CC-FE41157252EB}" destId="{FC7DC6CD-3B30-48FF-AF4A-38B2A6845D94}" srcOrd="0" destOrd="0" parTransId="{21972BAB-25CA-4DB3-8EA0-8BABB8324934}" sibTransId="{24CCEB76-F214-4BF6-BB45-A4921C529FE2}"/>
    <dgm:cxn modelId="{8B939A8A-1888-4B67-B915-BA6DC77070E7}" type="presOf" srcId="{F3E583BD-E2A6-42B0-9E1D-4D9D98A50192}" destId="{42B31A30-E8FE-43FC-80F9-2550808A0386}" srcOrd="1" destOrd="0" presId="urn:microsoft.com/office/officeart/2005/8/layout/matrix1"/>
    <dgm:cxn modelId="{89A7B6E6-C7DC-46D1-9FDA-56668D416A1A}" srcId="{0209DA1B-3A6E-49BF-88CC-FE41157252EB}" destId="{3AD8D48F-C652-4D7C-A4C1-49AA5B757C45}" srcOrd="1" destOrd="0" parTransId="{A3D9C402-EB26-41F9-B894-1D827BF4CE89}" sibTransId="{6DE6A5F1-AEE8-483A-B330-6D83888E5AC5}"/>
    <dgm:cxn modelId="{6C04CE1B-D70E-4104-AD49-112F2224A6FD}" type="presOf" srcId="{31BC5089-297A-49BC-B698-84EF380F6896}" destId="{B91261C9-AFC5-41C4-8F3A-E6201F09DFDB}" srcOrd="0" destOrd="0" presId="urn:microsoft.com/office/officeart/2005/8/layout/matrix1"/>
    <dgm:cxn modelId="{63E56129-0CA6-4F0E-9B9C-7B564B899C30}" type="presOf" srcId="{3AD8D48F-C652-4D7C-A4C1-49AA5B757C45}" destId="{782DB3FA-C7DC-4567-B3C0-1B03D05D438B}" srcOrd="1" destOrd="0" presId="urn:microsoft.com/office/officeart/2005/8/layout/matrix1"/>
    <dgm:cxn modelId="{AB008731-09F6-405E-AEF3-97E739776994}" type="presOf" srcId="{FC7DC6CD-3B30-48FF-AF4A-38B2A6845D94}" destId="{FD7BDB37-601C-4EA9-B731-183E7E2E28AF}" srcOrd="1" destOrd="0" presId="urn:microsoft.com/office/officeart/2005/8/layout/matrix1"/>
    <dgm:cxn modelId="{3B6284C7-0D92-471B-A1D2-988B32094DEA}" type="presParOf" srcId="{E8DD8288-61FC-42E4-B6A8-8DD0AC9D5013}" destId="{DDB02629-0FD5-4BCA-B398-88D7F3BF85E0}" srcOrd="0" destOrd="0" presId="urn:microsoft.com/office/officeart/2005/8/layout/matrix1"/>
    <dgm:cxn modelId="{323D17B6-1C3D-4609-8585-636CEFE6A519}" type="presParOf" srcId="{DDB02629-0FD5-4BCA-B398-88D7F3BF85E0}" destId="{503D72D7-AFCF-42E9-8D25-E19FB392984E}" srcOrd="0" destOrd="0" presId="urn:microsoft.com/office/officeart/2005/8/layout/matrix1"/>
    <dgm:cxn modelId="{3C4B4ABD-77BB-45B8-A25A-618147AB41E8}" type="presParOf" srcId="{DDB02629-0FD5-4BCA-B398-88D7F3BF85E0}" destId="{FD7BDB37-601C-4EA9-B731-183E7E2E28AF}" srcOrd="1" destOrd="0" presId="urn:microsoft.com/office/officeart/2005/8/layout/matrix1"/>
    <dgm:cxn modelId="{CCE32EC0-4F4C-43D4-82C4-69398396CC83}" type="presParOf" srcId="{DDB02629-0FD5-4BCA-B398-88D7F3BF85E0}" destId="{7F4E9C39-AF50-4B58-8968-8E1D7404A6A9}" srcOrd="2" destOrd="0" presId="urn:microsoft.com/office/officeart/2005/8/layout/matrix1"/>
    <dgm:cxn modelId="{F6C1676D-F410-4DEC-8865-80C7CA7F7A64}" type="presParOf" srcId="{DDB02629-0FD5-4BCA-B398-88D7F3BF85E0}" destId="{782DB3FA-C7DC-4567-B3C0-1B03D05D438B}" srcOrd="3" destOrd="0" presId="urn:microsoft.com/office/officeart/2005/8/layout/matrix1"/>
    <dgm:cxn modelId="{9D8F4B0E-C79B-4C13-9FEB-B192CBA5B84C}" type="presParOf" srcId="{DDB02629-0FD5-4BCA-B398-88D7F3BF85E0}" destId="{B91261C9-AFC5-41C4-8F3A-E6201F09DFDB}" srcOrd="4" destOrd="0" presId="urn:microsoft.com/office/officeart/2005/8/layout/matrix1"/>
    <dgm:cxn modelId="{5A227A77-C901-4B40-9FF5-E50F58FD18A7}" type="presParOf" srcId="{DDB02629-0FD5-4BCA-B398-88D7F3BF85E0}" destId="{14349EFA-3672-41DC-BFAD-A82019D27D84}" srcOrd="5" destOrd="0" presId="urn:microsoft.com/office/officeart/2005/8/layout/matrix1"/>
    <dgm:cxn modelId="{ABDBE0BE-3381-4BCD-BA42-537E198A75BD}" type="presParOf" srcId="{DDB02629-0FD5-4BCA-B398-88D7F3BF85E0}" destId="{8E5E3C1A-025F-41D2-B73A-C8E89DBAED27}" srcOrd="6" destOrd="0" presId="urn:microsoft.com/office/officeart/2005/8/layout/matrix1"/>
    <dgm:cxn modelId="{B876C0D5-3CA2-465E-8E2E-41A555DACEEC}" type="presParOf" srcId="{DDB02629-0FD5-4BCA-B398-88D7F3BF85E0}" destId="{42B31A30-E8FE-43FC-80F9-2550808A0386}" srcOrd="7" destOrd="0" presId="urn:microsoft.com/office/officeart/2005/8/layout/matrix1"/>
    <dgm:cxn modelId="{0DBC87F7-CA42-4BBC-8C5D-40C3EBB0698B}" type="presParOf" srcId="{E8DD8288-61FC-42E4-B6A8-8DD0AC9D5013}" destId="{6B84E4B1-07FA-4611-A51D-240AB50DB0B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159C2-0076-4382-A88C-DB9787FA86C2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E00AF-EC1C-4006-BA59-9705BDD5101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Puzzle</a:t>
            </a:r>
            <a:endParaRPr lang="da-DK" dirty="0" smtClean="0"/>
          </a:p>
          <a:p>
            <a:r>
              <a:rPr lang="da-DK" dirty="0" smtClean="0"/>
              <a:t>En form for opgave</a:t>
            </a:r>
          </a:p>
          <a:p>
            <a:r>
              <a:rPr lang="da-DK" dirty="0" smtClean="0"/>
              <a:t>Afsløring af </a:t>
            </a:r>
            <a:r>
              <a:rPr lang="da-DK" dirty="0" err="1" smtClean="0"/>
              <a:t>Drix</a:t>
            </a:r>
            <a:r>
              <a:rPr lang="da-DK" dirty="0" smtClean="0"/>
              <a:t> –</a:t>
            </a:r>
            <a:r>
              <a:rPr lang="da-DK" baseline="0" dirty="0" smtClean="0"/>
              <a:t> god stil </a:t>
            </a:r>
            <a:r>
              <a:rPr lang="da-DK" baseline="0" smtClean="0"/>
              <a:t>- prestige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Lokation</a:t>
            </a:r>
            <a:r>
              <a:rPr lang="da-DK" dirty="0" smtClean="0"/>
              <a:t> – Er den unik? Eller sekundær?</a:t>
            </a:r>
          </a:p>
          <a:p>
            <a:r>
              <a:rPr lang="da-DK" dirty="0" smtClean="0"/>
              <a:t>Idé</a:t>
            </a:r>
            <a:r>
              <a:rPr lang="da-DK" baseline="0" dirty="0" smtClean="0"/>
              <a:t> – Noget med Disney. </a:t>
            </a:r>
            <a:r>
              <a:rPr lang="da-DK" baseline="0" dirty="0" err="1" smtClean="0"/>
              <a:t>Flykending</a:t>
            </a:r>
            <a:r>
              <a:rPr lang="da-DK" baseline="0" dirty="0" smtClean="0"/>
              <a:t>. Tema. Ølmærker.</a:t>
            </a:r>
          </a:p>
          <a:p>
            <a:r>
              <a:rPr lang="da-DK" baseline="0" dirty="0" smtClean="0"/>
              <a:t>Kodning – Hvordan skal det endelig koordinat skjules?</a:t>
            </a:r>
          </a:p>
          <a:p>
            <a:r>
              <a:rPr lang="da-DK" baseline="0" dirty="0" smtClean="0"/>
              <a:t>Format – Enkel/Kompliceret? Historie eller ej? Billede? Tekst?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18</a:t>
            </a:fld>
            <a:endParaRPr lang="da-D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Afslutning</a:t>
            </a:r>
          </a:p>
          <a:p>
            <a:r>
              <a:rPr lang="da-DK" dirty="0" smtClean="0"/>
              <a:t>Vi har lavet en </a:t>
            </a:r>
            <a:r>
              <a:rPr lang="da-DK" dirty="0" err="1" smtClean="0"/>
              <a:t>test-mystery</a:t>
            </a:r>
            <a:r>
              <a:rPr lang="da-DK" dirty="0" smtClean="0"/>
              <a:t>. Hvor</a:t>
            </a:r>
            <a:r>
              <a:rPr lang="da-DK" baseline="0" dirty="0" smtClean="0"/>
              <a:t> er den? Den findes ikke på </a:t>
            </a:r>
            <a:r>
              <a:rPr lang="da-DK" baseline="0" dirty="0" err="1" smtClean="0"/>
              <a:t>GC.com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20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Forklaring af ikoner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Cachebeskrivelse</a:t>
            </a:r>
            <a:r>
              <a:rPr lang="da-DK" baseline="0" dirty="0" smtClean="0"/>
              <a:t> kan give hints</a:t>
            </a:r>
          </a:p>
          <a:p>
            <a:r>
              <a:rPr lang="da-DK" baseline="0" dirty="0" smtClean="0"/>
              <a:t>Andre brugere kan røbe noget i logninger.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5</a:t>
            </a:fld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Bogstav-placering – Første bogstav, antal ord, bogstav i ord i sætning</a:t>
            </a:r>
          </a:p>
          <a:p>
            <a:r>
              <a:rPr lang="da-DK" dirty="0" smtClean="0"/>
              <a:t>ROT13 – kendes fra hint på </a:t>
            </a:r>
            <a:r>
              <a:rPr lang="da-DK" dirty="0" err="1" smtClean="0"/>
              <a:t>GC.com</a:t>
            </a:r>
            <a:endParaRPr lang="da-DK" dirty="0" smtClean="0"/>
          </a:p>
          <a:p>
            <a:r>
              <a:rPr lang="da-DK" dirty="0" smtClean="0"/>
              <a:t>Telefonkode – afhænger af telefon. </a:t>
            </a:r>
            <a:r>
              <a:rPr lang="da-DK" dirty="0" err="1" smtClean="0"/>
              <a:t>SMSkode</a:t>
            </a:r>
            <a:r>
              <a:rPr lang="da-DK" dirty="0" smtClean="0"/>
              <a:t>.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Opbygning med tal og bogstaver, grundstoffer.</a:t>
            </a:r>
          </a:p>
          <a:p>
            <a:endParaRPr lang="da-DK" dirty="0" smtClean="0"/>
          </a:p>
          <a:p>
            <a:r>
              <a:rPr lang="da-DK" dirty="0" smtClean="0"/>
              <a:t>Møde i kemigruppen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7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8</a:t>
            </a:fld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Grundlæggende</a:t>
            </a:r>
            <a:r>
              <a:rPr lang="da-DK" baseline="0" dirty="0" smtClean="0"/>
              <a:t> system. Kan kombineres på mange måder.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12</a:t>
            </a:fld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Forskellige </a:t>
            </a:r>
            <a:r>
              <a:rPr lang="da-DK" dirty="0" err="1" smtClean="0"/>
              <a:t>sprog…finsk</a:t>
            </a:r>
            <a:r>
              <a:rPr lang="da-DK" dirty="0" smtClean="0"/>
              <a:t>,</a:t>
            </a:r>
            <a:r>
              <a:rPr lang="da-DK" baseline="0" dirty="0" smtClean="0"/>
              <a:t> japansk, babylonsk</a:t>
            </a:r>
          </a:p>
          <a:p>
            <a:r>
              <a:rPr lang="da-DK" baseline="0" dirty="0" err="1" smtClean="0"/>
              <a:t>Fonte….genkendelse</a:t>
            </a:r>
            <a:r>
              <a:rPr lang="da-DK" baseline="0" dirty="0" smtClean="0"/>
              <a:t> af font, osv.</a:t>
            </a:r>
            <a:endParaRPr lang="da-DK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13</a:t>
            </a:fld>
            <a:endParaRPr lang="da-D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Exif</a:t>
            </a:r>
            <a:r>
              <a:rPr lang="da-DK" dirty="0" smtClean="0"/>
              <a:t> – informationer om kamera, sted, </a:t>
            </a:r>
            <a:r>
              <a:rPr lang="da-DK" dirty="0" err="1" smtClean="0"/>
              <a:t>osv</a:t>
            </a:r>
            <a:r>
              <a:rPr lang="da-DK" dirty="0" smtClean="0"/>
              <a:t>,.</a:t>
            </a:r>
          </a:p>
          <a:p>
            <a:r>
              <a:rPr lang="da-DK" dirty="0" smtClean="0"/>
              <a:t>Flere lag, billedbehandling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E00AF-EC1C-4006-BA59-9705BDD51017}" type="slidenum">
              <a:rPr lang="da-DK" smtClean="0"/>
              <a:pPr/>
              <a:t>14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dertitel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28" name="Titel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cxnSp>
        <p:nvCxnSpPr>
          <p:cNvPr id="8" name="Lige forbindels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Pladsholder til dato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16" name="Pladsholder til dias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indhold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4" name="Pladsholder til dato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15" name="Pladsholder til diasnumm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Pladsholder til sidefod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cxnSp>
        <p:nvCxnSpPr>
          <p:cNvPr id="7" name="Lige forbindels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1" name="Pladsholder til indhold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3" name="Pladsholder til indhold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32" name="Pladsholder til indhold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34" name="Pladsholder til indhold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2" name="Pladsholder til teks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cxnSp>
        <p:nvCxnSpPr>
          <p:cNvPr id="10" name="Lige forbindels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forbindels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dsholder til indhold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8" name="Pladsholder til dato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da-DK" smtClean="0"/>
              <a:t>Klik på ikonet for at tilføje et billede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8" name="Pladsholder til dato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teks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24" name="Pladsholder til dato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9638B81-7FB8-46FA-809B-DECBEC543371}" type="datetimeFigureOut">
              <a:rPr lang="da-DK" smtClean="0"/>
              <a:pPr/>
              <a:t>04-03-2012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da-DK"/>
          </a:p>
        </p:txBody>
      </p:sp>
      <p:sp>
        <p:nvSpPr>
          <p:cNvPr id="22" name="Pladsholder til diasnumm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EDB64CE-0FFE-433E-917A-BD35B5DDEC9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5" name="Pladsholder til titel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cut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Et mysterium er bare en løsning, du ikke kender.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 smtClean="0"/>
              <a:t>Mysteries</a:t>
            </a:r>
            <a:r>
              <a:rPr lang="da-DK" dirty="0" smtClean="0"/>
              <a:t> for </a:t>
            </a:r>
            <a:r>
              <a:rPr lang="da-DK" dirty="0" err="1" smtClean="0"/>
              <a:t>Dummies</a:t>
            </a:r>
            <a:endParaRPr lang="da-DK" dirty="0"/>
          </a:p>
        </p:txBody>
      </p:sp>
      <p:pic>
        <p:nvPicPr>
          <p:cNvPr id="4" name="Billede 3" descr="mf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4293096"/>
            <a:ext cx="2602354" cy="2203326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Romertal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I = 1, V = 5, X = 10, L = 50, C = 100, D = 500, M = 1000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LVI XXII CDLXXII</a:t>
            </a:r>
            <a:br>
              <a:rPr lang="da-DK" dirty="0" smtClean="0"/>
            </a:br>
            <a:r>
              <a:rPr lang="da-DK" dirty="0" smtClean="0"/>
              <a:t>50 + 6  10+10+2  500-100 + 50 + 10 + 10 + 2</a:t>
            </a:r>
            <a:br>
              <a:rPr lang="da-DK" dirty="0" smtClean="0"/>
            </a:br>
            <a:r>
              <a:rPr lang="da-DK" dirty="0" smtClean="0"/>
              <a:t>56 22.472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L I M = 50 1 1000 = 50 11.000</a:t>
            </a:r>
            <a:r>
              <a:rPr lang="da-DK" dirty="0"/>
              <a:t/>
            </a:r>
            <a:br>
              <a:rPr lang="da-DK" dirty="0"/>
            </a:br>
            <a:r>
              <a:rPr lang="da-DK" dirty="0" smtClean="0"/>
              <a:t>M I L = 1000 1 50 = 10 00.150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– Sprog/Skrifttyper	</a:t>
            </a:r>
            <a:endParaRPr lang="da-DK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Morsekode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. . - . / . / - -//. . . / . / - . - / …</a:t>
            </a:r>
            <a:br>
              <a:rPr lang="da-DK" dirty="0" smtClean="0"/>
            </a:br>
            <a:r>
              <a:rPr lang="da-DK" dirty="0" smtClean="0"/>
              <a:t>F / E / M // S / E / K / S = 56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Blindskrift/Braille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– Sprog/Skrifttyper</a:t>
            </a:r>
            <a:endParaRPr lang="da-DK" dirty="0"/>
          </a:p>
        </p:txBody>
      </p:sp>
      <p:pic>
        <p:nvPicPr>
          <p:cNvPr id="4" name="Billede 3" descr="BMor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1268760"/>
            <a:ext cx="2962275" cy="2905125"/>
          </a:xfrm>
          <a:prstGeom prst="rect">
            <a:avLst/>
          </a:prstGeom>
        </p:spPr>
      </p:pic>
      <p:pic>
        <p:nvPicPr>
          <p:cNvPr id="5" name="Billede 4" descr="braille_basi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437112"/>
            <a:ext cx="4543822" cy="2089550"/>
          </a:xfrm>
          <a:prstGeom prst="rect">
            <a:avLst/>
          </a:prstGeom>
        </p:spPr>
      </p:pic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5220072" y="4293096"/>
          <a:ext cx="1689943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31983"/>
              </a:tblGrid>
              <a:tr h="346837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346837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346837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346837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346837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346837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7" name="Tekstboks 6"/>
          <p:cNvSpPr txBox="1"/>
          <p:nvPr/>
        </p:nvSpPr>
        <p:spPr>
          <a:xfrm>
            <a:off x="7092280" y="4797152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5628</a:t>
            </a:r>
          </a:p>
          <a:p>
            <a:r>
              <a:rPr lang="da-DK" dirty="0" smtClean="0"/>
              <a:t>113</a:t>
            </a:r>
          </a:p>
          <a:p>
            <a:endParaRPr lang="da-DK" dirty="0" smtClean="0"/>
          </a:p>
          <a:p>
            <a:r>
              <a:rPr lang="da-DK" dirty="0" smtClean="0"/>
              <a:t>56 28.113</a:t>
            </a:r>
            <a:endParaRPr lang="da-DK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Frimurerkode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– Sprog/Skrifttyper</a:t>
            </a:r>
            <a:endParaRPr lang="da-DK" dirty="0"/>
          </a:p>
        </p:txBody>
      </p:sp>
      <p:pic>
        <p:nvPicPr>
          <p:cNvPr id="4" name="Billede 3" descr="Freimaurerchiff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1484784"/>
            <a:ext cx="5040560" cy="3618432"/>
          </a:xfrm>
          <a:prstGeom prst="rect">
            <a:avLst/>
          </a:prstGeom>
        </p:spPr>
      </p:pic>
      <p:pic>
        <p:nvPicPr>
          <p:cNvPr id="5" name="Billede 4" descr="fri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5229200"/>
            <a:ext cx="1819275" cy="381000"/>
          </a:xfrm>
          <a:prstGeom prst="rect">
            <a:avLst/>
          </a:prstGeom>
        </p:spPr>
      </p:pic>
      <p:sp>
        <p:nvSpPr>
          <p:cNvPr id="6" name="Tekstboks 5"/>
          <p:cNvSpPr txBox="1"/>
          <p:nvPr/>
        </p:nvSpPr>
        <p:spPr>
          <a:xfrm>
            <a:off x="827584" y="566124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F   E  M  S  E  K  S  = 56</a:t>
            </a:r>
            <a:endParaRPr lang="da-DK" dirty="0"/>
          </a:p>
        </p:txBody>
      </p:sp>
      <p:sp>
        <p:nvSpPr>
          <p:cNvPr id="7" name="Oktagon 6"/>
          <p:cNvSpPr/>
          <p:nvPr/>
        </p:nvSpPr>
        <p:spPr>
          <a:xfrm>
            <a:off x="7668344" y="548680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9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Sprog</a:t>
            </a:r>
            <a:r>
              <a:rPr lang="da-DK" dirty="0" smtClean="0"/>
              <a:t> 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Runer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Fonte</a:t>
            </a:r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– Sprog/Skrifttyper	</a:t>
            </a:r>
            <a:endParaRPr lang="da-DK" dirty="0"/>
          </a:p>
        </p:txBody>
      </p:sp>
      <p:pic>
        <p:nvPicPr>
          <p:cNvPr id="4" name="Billede 3" descr="runesa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492896"/>
            <a:ext cx="5577840" cy="1627632"/>
          </a:xfrm>
          <a:prstGeom prst="rect">
            <a:avLst/>
          </a:prstGeom>
        </p:spPr>
      </p:pic>
      <p:pic>
        <p:nvPicPr>
          <p:cNvPr id="5" name="Billede 4" descr="futuram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4221088"/>
            <a:ext cx="3168352" cy="2111707"/>
          </a:xfrm>
          <a:prstGeom prst="rect">
            <a:avLst/>
          </a:prstGeom>
        </p:spPr>
      </p:pic>
      <p:sp>
        <p:nvSpPr>
          <p:cNvPr id="6" name="Tekstboks 5"/>
          <p:cNvSpPr txBox="1"/>
          <p:nvPr/>
        </p:nvSpPr>
        <p:spPr>
          <a:xfrm>
            <a:off x="2195736" y="162880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/>
              <a:t>Quinque</a:t>
            </a:r>
            <a:r>
              <a:rPr lang="da-DK" dirty="0" smtClean="0"/>
              <a:t> sex </a:t>
            </a:r>
            <a:r>
              <a:rPr lang="da-DK" dirty="0" err="1" smtClean="0"/>
              <a:t>gradus</a:t>
            </a:r>
            <a:r>
              <a:rPr lang="da-DK" dirty="0" smtClean="0"/>
              <a:t> </a:t>
            </a:r>
            <a:r>
              <a:rPr lang="da-DK" dirty="0" err="1" smtClean="0"/>
              <a:t>decem</a:t>
            </a:r>
            <a:endParaRPr lang="da-DK" dirty="0" smtClean="0"/>
          </a:p>
          <a:p>
            <a:r>
              <a:rPr lang="da-DK" dirty="0" smtClean="0">
                <a:solidFill>
                  <a:srgbClr val="00B0F0"/>
                </a:solidFill>
              </a:rPr>
              <a:t>Fem   seks   grader   ti</a:t>
            </a:r>
            <a:endParaRPr lang="da-DK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EXIF</a:t>
            </a:r>
            <a:r>
              <a:rPr lang="da-DK" dirty="0" smtClean="0"/>
              <a:t> – </a:t>
            </a:r>
            <a:r>
              <a:rPr lang="da-DK" dirty="0" err="1" smtClean="0">
                <a:solidFill>
                  <a:srgbClr val="FFFF00"/>
                </a:solidFill>
              </a:rPr>
              <a:t>Exchangable</a:t>
            </a:r>
            <a:r>
              <a:rPr lang="da-DK" dirty="0" smtClean="0">
                <a:solidFill>
                  <a:srgbClr val="FFFF00"/>
                </a:solidFill>
              </a:rPr>
              <a:t> Image File Format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Skjulte informationer i filen.</a:t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Flere lag i billeder</a:t>
            </a:r>
            <a:br>
              <a:rPr lang="da-DK" b="1" dirty="0" smtClean="0">
                <a:solidFill>
                  <a:srgbClr val="FFFF00"/>
                </a:solidFill>
              </a:rPr>
            </a:br>
            <a:endParaRPr lang="da-DK" b="1" dirty="0" smtClean="0">
              <a:solidFill>
                <a:srgbClr val="FFFF00"/>
              </a:solidFill>
            </a:endParaRPr>
          </a:p>
          <a:p>
            <a:r>
              <a:rPr lang="da-DK" b="1" dirty="0" smtClean="0">
                <a:solidFill>
                  <a:srgbClr val="FFFF00"/>
                </a:solidFill>
              </a:rPr>
              <a:t>Zoom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err="1" smtClean="0">
                <a:solidFill>
                  <a:srgbClr val="FFFF00"/>
                </a:solidFill>
              </a:rPr>
              <a:t>HTML-kode</a:t>
            </a:r>
            <a:endParaRPr lang="da-DK" b="1" dirty="0">
              <a:solidFill>
                <a:srgbClr val="FFFF0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- Billeder</a:t>
            </a:r>
            <a:endParaRPr lang="da-DK" dirty="0"/>
          </a:p>
        </p:txBody>
      </p:sp>
      <p:sp>
        <p:nvSpPr>
          <p:cNvPr id="4" name="Oktagon 3"/>
          <p:cNvSpPr/>
          <p:nvPr/>
        </p:nvSpPr>
        <p:spPr>
          <a:xfrm>
            <a:off x="7812360" y="548680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4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rgbClr val="FFFF00"/>
                </a:solidFill>
              </a:rPr>
              <a:t>Google</a:t>
            </a:r>
            <a:r>
              <a:rPr lang="da-DK" b="1" dirty="0" smtClean="0">
                <a:solidFill>
                  <a:srgbClr val="FFFF00"/>
                </a:solidFill>
              </a:rPr>
              <a:t> </a:t>
            </a:r>
            <a:r>
              <a:rPr lang="da-DK" b="1" dirty="0" err="1" smtClean="0">
                <a:solidFill>
                  <a:srgbClr val="FFFF00"/>
                </a:solidFill>
              </a:rPr>
              <a:t>Maps</a:t>
            </a:r>
            <a:r>
              <a:rPr lang="da-DK" dirty="0" smtClean="0">
                <a:solidFill>
                  <a:srgbClr val="FFFF00"/>
                </a:solidFill>
              </a:rPr>
              <a:t/>
            </a:r>
            <a:br>
              <a:rPr lang="da-DK" dirty="0" smtClean="0">
                <a:solidFill>
                  <a:srgbClr val="FFFF00"/>
                </a:solidFill>
              </a:rPr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Genkendelige ting på billedet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- </a:t>
            </a:r>
            <a:r>
              <a:rPr lang="da-DK" dirty="0" err="1" smtClean="0"/>
              <a:t>Lokationer</a:t>
            </a:r>
            <a:r>
              <a:rPr lang="da-DK" dirty="0" smtClean="0"/>
              <a:t> (statuer, graffiti, mm.)</a:t>
            </a:r>
            <a:br>
              <a:rPr lang="da-DK" dirty="0" smtClean="0"/>
            </a:br>
            <a:r>
              <a:rPr lang="da-DK" dirty="0" smtClean="0"/>
              <a:t>- Farver (S-baner, </a:t>
            </a:r>
            <a:r>
              <a:rPr lang="da-DK" dirty="0" err="1" smtClean="0"/>
              <a:t>Buslinier</a:t>
            </a:r>
            <a:r>
              <a:rPr lang="da-DK" dirty="0" smtClean="0"/>
              <a:t>, mm.)</a:t>
            </a:r>
            <a:br>
              <a:rPr lang="da-DK" dirty="0" smtClean="0"/>
            </a:br>
            <a:r>
              <a:rPr lang="da-DK" dirty="0" smtClean="0"/>
              <a:t>- Film / Bøger / Musik </a:t>
            </a:r>
            <a:br>
              <a:rPr lang="da-DK" dirty="0" smtClean="0"/>
            </a:br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- Billeder</a:t>
            </a:r>
            <a:endParaRPr lang="da-DK" dirty="0"/>
          </a:p>
        </p:txBody>
      </p:sp>
      <p:pic>
        <p:nvPicPr>
          <p:cNvPr id="4" name="Billede 3" descr="google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268760"/>
            <a:ext cx="3321744" cy="2649052"/>
          </a:xfrm>
          <a:prstGeom prst="rect">
            <a:avLst/>
          </a:prstGeom>
        </p:spPr>
      </p:pic>
      <p:sp>
        <p:nvSpPr>
          <p:cNvPr id="5" name="Oktagon 4"/>
          <p:cNvSpPr/>
          <p:nvPr/>
        </p:nvSpPr>
        <p:spPr>
          <a:xfrm>
            <a:off x="7092280" y="476672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" name="Oktagon 5"/>
          <p:cNvSpPr/>
          <p:nvPr/>
        </p:nvSpPr>
        <p:spPr>
          <a:xfrm>
            <a:off x="7956376" y="47667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>
                <a:solidFill>
                  <a:schemeClr val="bg1"/>
                </a:solidFill>
              </a:rPr>
              <a:t>1</a:t>
            </a:r>
            <a:endParaRPr lang="da-DK" sz="4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Flagkoder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pPr>
              <a:buNone/>
            </a:pP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pPr>
              <a:buNone/>
            </a:pP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- Billeder</a:t>
            </a:r>
            <a:endParaRPr lang="da-DK" dirty="0"/>
          </a:p>
        </p:txBody>
      </p:sp>
      <p:pic>
        <p:nvPicPr>
          <p:cNvPr id="4" name="Billede 3" descr="Cfla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988840"/>
            <a:ext cx="3834185" cy="2366993"/>
          </a:xfrm>
          <a:prstGeom prst="rect">
            <a:avLst/>
          </a:prstGeom>
        </p:spPr>
      </p:pic>
      <p:pic>
        <p:nvPicPr>
          <p:cNvPr id="5" name="Billede 4" descr="farveko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2060848"/>
            <a:ext cx="2114550" cy="3143250"/>
          </a:xfrm>
          <a:prstGeom prst="rect">
            <a:avLst/>
          </a:prstGeom>
        </p:spPr>
      </p:pic>
      <p:sp>
        <p:nvSpPr>
          <p:cNvPr id="6" name="Tekstboks 5"/>
          <p:cNvSpPr txBox="1"/>
          <p:nvPr/>
        </p:nvSpPr>
        <p:spPr>
          <a:xfrm>
            <a:off x="4932040" y="1568405"/>
            <a:ext cx="33843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00" b="1" dirty="0" smtClean="0">
                <a:solidFill>
                  <a:srgbClr val="FFFF00"/>
                </a:solidFill>
              </a:rPr>
              <a:t>Modstande / Farver</a:t>
            </a:r>
            <a:endParaRPr lang="da-DK" sz="2600" dirty="0"/>
          </a:p>
        </p:txBody>
      </p:sp>
      <p:sp>
        <p:nvSpPr>
          <p:cNvPr id="7" name="Oktagon 6"/>
          <p:cNvSpPr/>
          <p:nvPr/>
        </p:nvSpPr>
        <p:spPr>
          <a:xfrm>
            <a:off x="7812360" y="548680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0</a:t>
            </a:r>
            <a:endParaRPr lang="da-DK" sz="4000" b="1" dirty="0">
              <a:solidFill>
                <a:schemeClr val="bg1"/>
              </a:solidFill>
            </a:endParaRPr>
          </a:p>
        </p:txBody>
      </p:sp>
      <p:pic>
        <p:nvPicPr>
          <p:cNvPr id="8" name="Billede 7" descr="semaphore-flag-codes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3" y="4437112"/>
            <a:ext cx="3276175" cy="1966575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Stregkoder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2Dkoder/QR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err="1" smtClean="0">
                <a:solidFill>
                  <a:srgbClr val="FFFF00"/>
                </a:solidFill>
              </a:rPr>
              <a:t>Enigma</a:t>
            </a:r>
            <a:endParaRPr lang="da-DK" b="1" dirty="0">
              <a:solidFill>
                <a:srgbClr val="FFFF0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 - Avancerede koder</a:t>
            </a:r>
            <a:endParaRPr lang="da-DK" dirty="0"/>
          </a:p>
        </p:txBody>
      </p:sp>
      <p:pic>
        <p:nvPicPr>
          <p:cNvPr id="4" name="Billede 3" descr="bar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1556792"/>
            <a:ext cx="5184576" cy="1296144"/>
          </a:xfrm>
          <a:prstGeom prst="rect">
            <a:avLst/>
          </a:prstGeom>
        </p:spPr>
      </p:pic>
      <p:pic>
        <p:nvPicPr>
          <p:cNvPr id="5" name="Billede 4" descr="Q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068960"/>
            <a:ext cx="2053580" cy="2053580"/>
          </a:xfrm>
          <a:prstGeom prst="rect">
            <a:avLst/>
          </a:prstGeom>
        </p:spPr>
      </p:pic>
      <p:pic>
        <p:nvPicPr>
          <p:cNvPr id="6" name="Billede 5" descr="220px-Enigm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3789040"/>
            <a:ext cx="1800200" cy="2397539"/>
          </a:xfrm>
          <a:prstGeom prst="rect">
            <a:avLst/>
          </a:prstGeom>
        </p:spPr>
      </p:pic>
      <p:sp>
        <p:nvSpPr>
          <p:cNvPr id="8" name="Oktagon 7"/>
          <p:cNvSpPr/>
          <p:nvPr/>
        </p:nvSpPr>
        <p:spPr>
          <a:xfrm>
            <a:off x="7812360" y="548680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4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Konstruktion af en </a:t>
            </a:r>
            <a:r>
              <a:rPr lang="da-DK" dirty="0" err="1" smtClean="0"/>
              <a:t>mysterycache</a:t>
            </a:r>
            <a:endParaRPr lang="da-DK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da-DK" sz="7200" dirty="0" smtClean="0"/>
              <a:t/>
            </a:r>
            <a:br>
              <a:rPr lang="da-DK" sz="7200" dirty="0" smtClean="0"/>
            </a:br>
            <a:r>
              <a:rPr lang="da-DK" sz="7200" dirty="0" smtClean="0">
                <a:solidFill>
                  <a:srgbClr val="FF0000"/>
                </a:solidFill>
              </a:rPr>
              <a:t>S</a:t>
            </a:r>
            <a:r>
              <a:rPr lang="da-DK" sz="7200" dirty="0" smtClean="0"/>
              <a:t>l</a:t>
            </a:r>
            <a:r>
              <a:rPr lang="da-DK" sz="7200" dirty="0" smtClean="0">
                <a:solidFill>
                  <a:srgbClr val="FFC000"/>
                </a:solidFill>
              </a:rPr>
              <a:t>u</a:t>
            </a:r>
            <a:r>
              <a:rPr lang="da-DK" sz="7200" dirty="0" smtClean="0">
                <a:solidFill>
                  <a:srgbClr val="FFFF00"/>
                </a:solidFill>
              </a:rPr>
              <a:t>t</a:t>
            </a:r>
            <a:r>
              <a:rPr lang="da-DK" sz="7200" dirty="0" smtClean="0">
                <a:solidFill>
                  <a:srgbClr val="00B0F0"/>
                </a:solidFill>
              </a:rPr>
              <a:t>?</a:t>
            </a:r>
            <a:endParaRPr lang="da-DK" sz="7200" dirty="0">
              <a:solidFill>
                <a:srgbClr val="00B0F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Mysteries</a:t>
            </a:r>
            <a:r>
              <a:rPr lang="da-DK" dirty="0" smtClean="0"/>
              <a:t> for </a:t>
            </a:r>
            <a:r>
              <a:rPr lang="da-DK" dirty="0" err="1" smtClean="0"/>
              <a:t>Dummies</a:t>
            </a:r>
            <a:endParaRPr lang="da-DK" dirty="0"/>
          </a:p>
        </p:txBody>
      </p:sp>
      <p:sp>
        <p:nvSpPr>
          <p:cNvPr id="4" name="Oktagon 3"/>
          <p:cNvSpPr/>
          <p:nvPr/>
        </p:nvSpPr>
        <p:spPr>
          <a:xfrm>
            <a:off x="7020272" y="548680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9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Hvad er et mysterium?</a:t>
            </a:r>
            <a:endParaRPr lang="da-DK" b="1" dirty="0">
              <a:solidFill>
                <a:srgbClr val="FFFF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Mysteries</a:t>
            </a:r>
            <a:r>
              <a:rPr lang="da-DK" dirty="0" smtClean="0"/>
              <a:t> for </a:t>
            </a:r>
            <a:r>
              <a:rPr lang="da-DK" dirty="0" err="1" smtClean="0"/>
              <a:t>Dummies</a:t>
            </a:r>
            <a:endParaRPr lang="da-DK" dirty="0"/>
          </a:p>
        </p:txBody>
      </p:sp>
      <p:pic>
        <p:nvPicPr>
          <p:cNvPr id="4" name="Billede 3" descr="Ede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628800"/>
            <a:ext cx="4373885" cy="3529030"/>
          </a:xfrm>
          <a:prstGeom prst="rect">
            <a:avLst/>
          </a:prstGeom>
        </p:spPr>
      </p:pic>
      <p:sp>
        <p:nvSpPr>
          <p:cNvPr id="5" name="Tekstboks 4"/>
          <p:cNvSpPr txBox="1"/>
          <p:nvPr/>
        </p:nvSpPr>
        <p:spPr>
          <a:xfrm>
            <a:off x="539552" y="1988840"/>
            <a:ext cx="37444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 smtClean="0"/>
              <a:t>En </a:t>
            </a:r>
            <a:r>
              <a:rPr lang="da-DK" sz="1400" dirty="0" err="1" smtClean="0"/>
              <a:t>mystery</a:t>
            </a:r>
            <a:r>
              <a:rPr lang="da-DK" sz="1400" dirty="0" smtClean="0"/>
              <a:t> </a:t>
            </a:r>
            <a:r>
              <a:rPr lang="da-DK" sz="1400" dirty="0" err="1" smtClean="0"/>
              <a:t>cache</a:t>
            </a:r>
            <a:r>
              <a:rPr lang="da-DK" sz="1400" dirty="0" smtClean="0"/>
              <a:t> (også kaldet </a:t>
            </a:r>
            <a:r>
              <a:rPr lang="da-DK" sz="1400" dirty="0" err="1" smtClean="0"/>
              <a:t>puzzle</a:t>
            </a:r>
            <a:r>
              <a:rPr lang="da-DK" sz="1400" dirty="0" smtClean="0"/>
              <a:t> </a:t>
            </a:r>
            <a:r>
              <a:rPr lang="da-DK" sz="1400" dirty="0" err="1" smtClean="0"/>
              <a:t>cache</a:t>
            </a:r>
            <a:r>
              <a:rPr lang="da-DK" sz="1400" dirty="0" smtClean="0"/>
              <a:t>, ?</a:t>
            </a:r>
            <a:r>
              <a:rPr lang="da-DK" sz="1400" dirty="0" err="1" smtClean="0"/>
              <a:t>-cache</a:t>
            </a:r>
            <a:r>
              <a:rPr lang="da-DK" sz="1400" dirty="0" smtClean="0"/>
              <a:t>, </a:t>
            </a:r>
            <a:r>
              <a:rPr lang="da-DK" sz="1400" dirty="0" err="1" smtClean="0"/>
              <a:t>myst</a:t>
            </a:r>
            <a:r>
              <a:rPr lang="da-DK" sz="1400" dirty="0" smtClean="0"/>
              <a:t> eller </a:t>
            </a:r>
            <a:r>
              <a:rPr lang="da-DK" sz="1400" dirty="0" err="1" smtClean="0"/>
              <a:t>unknown</a:t>
            </a:r>
            <a:r>
              <a:rPr lang="da-DK" sz="1400" dirty="0" smtClean="0"/>
              <a:t> </a:t>
            </a:r>
            <a:r>
              <a:rPr lang="da-DK" sz="1400" dirty="0" err="1" smtClean="0"/>
              <a:t>cache</a:t>
            </a:r>
            <a:r>
              <a:rPr lang="da-DK" sz="1400" dirty="0" smtClean="0"/>
              <a:t>) er en </a:t>
            </a:r>
            <a:r>
              <a:rPr lang="da-DK" sz="1400" dirty="0" err="1" smtClean="0"/>
              <a:t>cachetype</a:t>
            </a:r>
            <a:r>
              <a:rPr lang="da-DK" sz="1400" dirty="0" smtClean="0"/>
              <a:t>, hvor man skal løse en eller anden form for opgave for at finde </a:t>
            </a:r>
            <a:r>
              <a:rPr lang="da-DK" sz="1400" dirty="0" err="1" smtClean="0"/>
              <a:t>cachen</a:t>
            </a:r>
            <a:r>
              <a:rPr lang="da-DK" sz="1400" dirty="0" smtClean="0"/>
              <a:t>. </a:t>
            </a:r>
          </a:p>
          <a:p>
            <a:endParaRPr lang="da-DK" sz="1400" dirty="0" smtClean="0"/>
          </a:p>
          <a:p>
            <a:r>
              <a:rPr lang="da-DK" sz="1400" dirty="0" smtClean="0"/>
              <a:t>Det er normalt ikke til nogen særlig hjælp at have koordinaterne fra </a:t>
            </a:r>
            <a:r>
              <a:rPr lang="da-DK" sz="1400" dirty="0" err="1" smtClean="0"/>
              <a:t>cachesiden</a:t>
            </a:r>
            <a:r>
              <a:rPr lang="da-DK" sz="1400" dirty="0" smtClean="0"/>
              <a:t>, for de har som oftest ikke noget med selve placeringen at gøre, og de kaldes derfor for fiktive koordinater.</a:t>
            </a:r>
          </a:p>
          <a:p>
            <a:endParaRPr lang="da-DK" sz="1400" dirty="0" smtClean="0"/>
          </a:p>
          <a:p>
            <a:r>
              <a:rPr lang="da-DK" sz="1400" dirty="0" smtClean="0"/>
              <a:t> Ved at løse opgaven, kan man finde slutkoordinaterne, som fortæller hvor </a:t>
            </a:r>
            <a:r>
              <a:rPr lang="da-DK" sz="1400" dirty="0" err="1" smtClean="0"/>
              <a:t>cachen</a:t>
            </a:r>
            <a:r>
              <a:rPr lang="da-DK" sz="1400" dirty="0" smtClean="0"/>
              <a:t> faktisk ligger henne. Ofte er opgaven for svær til at man kan løse den mens man er på tur.</a:t>
            </a:r>
            <a:endParaRPr lang="da-DK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da-DK" sz="4800" dirty="0" smtClean="0"/>
              <a:t>Vi har lavet en </a:t>
            </a:r>
          </a:p>
          <a:p>
            <a:pPr algn="ctr">
              <a:buNone/>
            </a:pPr>
            <a:r>
              <a:rPr lang="da-DK" sz="4800" dirty="0" err="1" smtClean="0"/>
              <a:t>cache</a:t>
            </a:r>
            <a:r>
              <a:rPr lang="da-DK" sz="4800" dirty="0" smtClean="0"/>
              <a:t> (1/1)</a:t>
            </a:r>
          </a:p>
          <a:p>
            <a:pPr algn="ctr">
              <a:buNone/>
            </a:pPr>
            <a:endParaRPr lang="da-DK" sz="48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Mysteries</a:t>
            </a:r>
            <a:r>
              <a:rPr lang="da-DK" dirty="0" smtClean="0"/>
              <a:t> for </a:t>
            </a:r>
            <a:r>
              <a:rPr lang="da-DK" dirty="0" err="1" smtClean="0"/>
              <a:t>Dummies</a:t>
            </a:r>
            <a:endParaRPr lang="da-DK" dirty="0"/>
          </a:p>
        </p:txBody>
      </p:sp>
      <p:sp>
        <p:nvSpPr>
          <p:cNvPr id="4" name="Oktagon 3"/>
          <p:cNvSpPr/>
          <p:nvPr/>
        </p:nvSpPr>
        <p:spPr>
          <a:xfrm>
            <a:off x="1475656" y="4005064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N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6" name="Oktagon 5"/>
          <p:cNvSpPr/>
          <p:nvPr/>
        </p:nvSpPr>
        <p:spPr>
          <a:xfrm>
            <a:off x="2339752" y="4005064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N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7" name="Oktagon 6"/>
          <p:cNvSpPr/>
          <p:nvPr/>
        </p:nvSpPr>
        <p:spPr>
          <a:xfrm>
            <a:off x="3203848" y="4005064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N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8" name="Oktagon 7"/>
          <p:cNvSpPr/>
          <p:nvPr/>
        </p:nvSpPr>
        <p:spPr>
          <a:xfrm>
            <a:off x="4283968" y="4005064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N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9" name="Oktagon 8"/>
          <p:cNvSpPr/>
          <p:nvPr/>
        </p:nvSpPr>
        <p:spPr>
          <a:xfrm>
            <a:off x="5076056" y="4005064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N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0" name="Oktagon 9"/>
          <p:cNvSpPr/>
          <p:nvPr/>
        </p:nvSpPr>
        <p:spPr>
          <a:xfrm>
            <a:off x="5940152" y="4005064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N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1" name="Oktagon 10"/>
          <p:cNvSpPr/>
          <p:nvPr/>
        </p:nvSpPr>
        <p:spPr>
          <a:xfrm>
            <a:off x="6804248" y="4005064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N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2" name="Oktagon 11"/>
          <p:cNvSpPr/>
          <p:nvPr/>
        </p:nvSpPr>
        <p:spPr>
          <a:xfrm>
            <a:off x="1475656" y="515719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E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3" name="Oktagon 12"/>
          <p:cNvSpPr/>
          <p:nvPr/>
        </p:nvSpPr>
        <p:spPr>
          <a:xfrm>
            <a:off x="2339752" y="515719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E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4" name="Oktagon 13"/>
          <p:cNvSpPr/>
          <p:nvPr/>
        </p:nvSpPr>
        <p:spPr>
          <a:xfrm>
            <a:off x="3203848" y="515719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E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5" name="Oktagon 14"/>
          <p:cNvSpPr/>
          <p:nvPr/>
        </p:nvSpPr>
        <p:spPr>
          <a:xfrm>
            <a:off x="4283968" y="515719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E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6" name="Oktagon 15"/>
          <p:cNvSpPr/>
          <p:nvPr/>
        </p:nvSpPr>
        <p:spPr>
          <a:xfrm>
            <a:off x="5076056" y="515719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E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7" name="Oktagon 16"/>
          <p:cNvSpPr/>
          <p:nvPr/>
        </p:nvSpPr>
        <p:spPr>
          <a:xfrm>
            <a:off x="5940152" y="515719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E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8" name="Oktagon 17"/>
          <p:cNvSpPr/>
          <p:nvPr/>
        </p:nvSpPr>
        <p:spPr>
          <a:xfrm>
            <a:off x="6804248" y="515719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E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9" name="Oktagon 18"/>
          <p:cNvSpPr/>
          <p:nvPr/>
        </p:nvSpPr>
        <p:spPr>
          <a:xfrm>
            <a:off x="7668344" y="4005064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N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20" name="Oktagon 19"/>
          <p:cNvSpPr/>
          <p:nvPr/>
        </p:nvSpPr>
        <p:spPr>
          <a:xfrm>
            <a:off x="7668344" y="5157192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E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Identifikation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- Hvilke informationer har vi</a:t>
            </a:r>
            <a:r>
              <a:rPr lang="da-DK" b="1" dirty="0" smtClean="0">
                <a:solidFill>
                  <a:srgbClr val="FFFF00"/>
                </a:solidFill>
              </a:rPr>
              <a:t>?</a:t>
            </a:r>
          </a:p>
          <a:p>
            <a:r>
              <a:rPr lang="da-DK" b="1" dirty="0" smtClean="0">
                <a:solidFill>
                  <a:srgbClr val="FFFF00"/>
                </a:solidFill>
              </a:rPr>
              <a:t>Værktøj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- Bogstaver</a:t>
            </a:r>
            <a:br>
              <a:rPr lang="da-DK" dirty="0" smtClean="0"/>
            </a:br>
            <a:r>
              <a:rPr lang="da-DK" dirty="0" smtClean="0"/>
              <a:t>- Talsystemer</a:t>
            </a:r>
            <a:br>
              <a:rPr lang="da-DK" dirty="0" smtClean="0"/>
            </a:br>
            <a:r>
              <a:rPr lang="da-DK" dirty="0" smtClean="0"/>
              <a:t>- Sprog/Skrifttyper</a:t>
            </a:r>
            <a:br>
              <a:rPr lang="da-DK" dirty="0" smtClean="0"/>
            </a:br>
            <a:r>
              <a:rPr lang="da-DK" dirty="0" smtClean="0"/>
              <a:t>- Billeder</a:t>
            </a:r>
          </a:p>
          <a:p>
            <a:r>
              <a:rPr lang="da-DK" b="1" dirty="0" smtClean="0">
                <a:solidFill>
                  <a:srgbClr val="FFFF00"/>
                </a:solidFill>
              </a:rPr>
              <a:t>Hvordan laves en </a:t>
            </a:r>
            <a:r>
              <a:rPr lang="da-DK" b="1" dirty="0" err="1" smtClean="0">
                <a:solidFill>
                  <a:srgbClr val="FFFF00"/>
                </a:solidFill>
              </a:rPr>
              <a:t>mystery-cache</a:t>
            </a:r>
            <a:r>
              <a:rPr lang="da-DK" b="1" dirty="0" smtClean="0">
                <a:solidFill>
                  <a:srgbClr val="FFFF00"/>
                </a:solidFill>
              </a:rPr>
              <a:t>?</a:t>
            </a:r>
          </a:p>
          <a:p>
            <a:r>
              <a:rPr lang="da-DK" b="1" dirty="0" smtClean="0">
                <a:solidFill>
                  <a:srgbClr val="FFFF00"/>
                </a:solidFill>
              </a:rPr>
              <a:t>Slut?</a:t>
            </a:r>
            <a:endParaRPr lang="da-DK" b="1" dirty="0">
              <a:solidFill>
                <a:srgbClr val="FFFF0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Mysteries</a:t>
            </a:r>
            <a:r>
              <a:rPr lang="da-DK" dirty="0" smtClean="0"/>
              <a:t> for </a:t>
            </a:r>
            <a:r>
              <a:rPr lang="da-DK" dirty="0" err="1" smtClean="0"/>
              <a:t>Dummies</a:t>
            </a:r>
            <a:endParaRPr lang="da-DK" dirty="0"/>
          </a:p>
        </p:txBody>
      </p:sp>
      <p:sp>
        <p:nvSpPr>
          <p:cNvPr id="4" name="Oktagon 3"/>
          <p:cNvSpPr/>
          <p:nvPr/>
        </p:nvSpPr>
        <p:spPr>
          <a:xfrm>
            <a:off x="7668344" y="476672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5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Ikoner</a:t>
            </a:r>
            <a:r>
              <a:rPr lang="da-DK" dirty="0" smtClean="0"/>
              <a:t> 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Titel</a:t>
            </a:r>
            <a:br>
              <a:rPr lang="da-DK" b="1" dirty="0" smtClean="0">
                <a:solidFill>
                  <a:srgbClr val="FFFF00"/>
                </a:solidFill>
              </a:rPr>
            </a:br>
            <a:r>
              <a:rPr lang="da-DK" b="1" dirty="0" err="1" smtClean="0">
                <a:solidFill>
                  <a:srgbClr val="FFFF00"/>
                </a:solidFill>
              </a:rPr>
              <a:t>Koord</a:t>
            </a:r>
            <a:r>
              <a:rPr lang="da-DK" b="1" dirty="0" smtClean="0">
                <a:solidFill>
                  <a:srgbClr val="FFFF00"/>
                </a:solidFill>
              </a:rPr>
              <a:t>.</a:t>
            </a:r>
            <a:br>
              <a:rPr lang="da-DK" b="1" dirty="0" smtClean="0">
                <a:solidFill>
                  <a:srgbClr val="FFFF00"/>
                </a:solidFill>
              </a:rPr>
            </a:br>
            <a:r>
              <a:rPr lang="da-DK" b="1" dirty="0" err="1" smtClean="0">
                <a:solidFill>
                  <a:srgbClr val="FFFF00"/>
                </a:solidFill>
              </a:rPr>
              <a:t>Diff</a:t>
            </a:r>
            <a:r>
              <a:rPr lang="da-DK" b="1" dirty="0" smtClean="0">
                <a:solidFill>
                  <a:srgbClr val="FFFF00"/>
                </a:solidFill>
              </a:rPr>
              <a:t>.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Identifikation</a:t>
            </a:r>
            <a:endParaRPr lang="da-DK" dirty="0"/>
          </a:p>
        </p:txBody>
      </p:sp>
      <p:pic>
        <p:nvPicPr>
          <p:cNvPr id="4" name="Billede 3" descr="Atit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636912"/>
            <a:ext cx="6624738" cy="3600400"/>
          </a:xfrm>
          <a:prstGeom prst="rect">
            <a:avLst/>
          </a:prstGeom>
        </p:spPr>
      </p:pic>
      <p:pic>
        <p:nvPicPr>
          <p:cNvPr id="5" name="Billede 4" descr="field_puzzle-ye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556792"/>
            <a:ext cx="285750" cy="285750"/>
          </a:xfrm>
          <a:prstGeom prst="rect">
            <a:avLst/>
          </a:prstGeom>
        </p:spPr>
      </p:pic>
      <p:pic>
        <p:nvPicPr>
          <p:cNvPr id="6" name="Billede 5" descr="unknown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1556792"/>
            <a:ext cx="304800" cy="304800"/>
          </a:xfrm>
          <a:prstGeom prst="rect">
            <a:avLst/>
          </a:prstGeom>
        </p:spPr>
      </p:pic>
      <p:pic>
        <p:nvPicPr>
          <p:cNvPr id="7" name="Billede 6" descr="Dat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5896" y="1196752"/>
            <a:ext cx="2543175" cy="139065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r>
              <a:rPr lang="da-DK" b="1" dirty="0" err="1" smtClean="0">
                <a:solidFill>
                  <a:srgbClr val="FFFF00"/>
                </a:solidFill>
              </a:rPr>
              <a:t>Cachebeskrivelse</a:t>
            </a:r>
            <a:r>
              <a:rPr lang="da-DK" b="1" dirty="0" smtClean="0">
                <a:solidFill>
                  <a:srgbClr val="FFFF00"/>
                </a:solidFill>
              </a:rPr>
              <a:t/>
            </a:r>
            <a:br>
              <a:rPr lang="da-DK" b="1" dirty="0" smtClean="0">
                <a:solidFill>
                  <a:srgbClr val="FFFF00"/>
                </a:solidFill>
              </a:rPr>
            </a:br>
            <a:r>
              <a:rPr lang="da-DK" dirty="0" smtClean="0">
                <a:solidFill>
                  <a:srgbClr val="FFFF00"/>
                </a:solidFill>
              </a:rPr>
              <a:t> </a:t>
            </a:r>
            <a:r>
              <a:rPr lang="da-DK" dirty="0" smtClean="0"/>
              <a:t>Angivelse af f.eks. N56 XX.XXX E10 YY.YYY</a:t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Hints / Logninger</a:t>
            </a:r>
            <a:br>
              <a:rPr lang="da-DK" b="1" dirty="0" smtClean="0">
                <a:solidFill>
                  <a:srgbClr val="FFFF00"/>
                </a:solidFill>
              </a:rPr>
            </a:br>
            <a:r>
              <a:rPr lang="da-DK" b="1" dirty="0" smtClean="0">
                <a:solidFill>
                  <a:srgbClr val="FFFF00"/>
                </a:solidFill>
              </a:rPr>
              <a:t/>
            </a:r>
            <a:br>
              <a:rPr lang="da-DK" b="1" dirty="0" smtClean="0">
                <a:solidFill>
                  <a:srgbClr val="FFFF00"/>
                </a:solidFill>
              </a:rPr>
            </a:br>
            <a:endParaRPr lang="da-DK" b="1" dirty="0" smtClean="0">
              <a:solidFill>
                <a:srgbClr val="FFFF00"/>
              </a:solidFill>
            </a:endParaRPr>
          </a:p>
          <a:p>
            <a:r>
              <a:rPr lang="da-DK" b="1" dirty="0" err="1" smtClean="0">
                <a:solidFill>
                  <a:srgbClr val="FFFF00"/>
                </a:solidFill>
              </a:rPr>
              <a:t>Geochecker</a:t>
            </a:r>
            <a:endParaRPr lang="da-DK" b="1" dirty="0" smtClean="0">
              <a:solidFill>
                <a:srgbClr val="FFFF00"/>
              </a:solidFill>
            </a:endParaRPr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Identifikation</a:t>
            </a:r>
            <a:endParaRPr lang="da-DK" dirty="0"/>
          </a:p>
        </p:txBody>
      </p:sp>
      <p:sp>
        <p:nvSpPr>
          <p:cNvPr id="4" name="Oktagon 3"/>
          <p:cNvSpPr/>
          <p:nvPr/>
        </p:nvSpPr>
        <p:spPr>
          <a:xfrm>
            <a:off x="7596336" y="620688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6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b="1" dirty="0" smtClean="0">
                <a:solidFill>
                  <a:srgbClr val="FFFF00"/>
                </a:solidFill>
              </a:rPr>
              <a:t>Bogstavplacering</a:t>
            </a:r>
            <a:r>
              <a:rPr lang="da-DK" dirty="0" smtClean="0"/>
              <a:t> – A=1, B=2, C=3, osv.</a:t>
            </a:r>
            <a:br>
              <a:rPr lang="da-DK" dirty="0" smtClean="0"/>
            </a:br>
            <a:r>
              <a:rPr lang="da-DK" dirty="0" smtClean="0"/>
              <a:t>K A F </a:t>
            </a:r>
            <a:r>
              <a:rPr lang="da-DK" dirty="0" err="1" smtClean="0"/>
              <a:t>F</a:t>
            </a:r>
            <a:r>
              <a:rPr lang="da-DK" dirty="0" smtClean="0"/>
              <a:t> E </a:t>
            </a:r>
            <a:br>
              <a:rPr lang="da-DK" dirty="0" smtClean="0"/>
            </a:br>
            <a:r>
              <a:rPr lang="da-DK" dirty="0" smtClean="0"/>
              <a:t>11  1  6 </a:t>
            </a:r>
            <a:r>
              <a:rPr lang="da-DK" dirty="0" err="1" smtClean="0"/>
              <a:t>6</a:t>
            </a:r>
            <a:r>
              <a:rPr lang="da-DK" dirty="0" smtClean="0"/>
              <a:t> 5 = 56 06.111</a:t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Cæsar-kode/ROT 13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A  B C D E F G H I   J  K L M</a:t>
            </a:r>
            <a:br>
              <a:rPr lang="da-DK" dirty="0" smtClean="0"/>
            </a:br>
            <a:r>
              <a:rPr lang="da-DK" dirty="0" smtClean="0"/>
              <a:t>N O P Q R S T U V W X Y Z</a:t>
            </a:r>
            <a:br>
              <a:rPr lang="da-DK" dirty="0" smtClean="0"/>
            </a:br>
            <a:r>
              <a:rPr lang="da-DK" dirty="0" smtClean="0"/>
              <a:t>SRZ FRXF RA AHY = fem seks en nul = 56 10</a:t>
            </a:r>
            <a:br>
              <a:rPr lang="da-DK" dirty="0" smtClean="0"/>
            </a:br>
            <a:endParaRPr lang="da-DK" dirty="0" smtClean="0"/>
          </a:p>
          <a:p>
            <a:r>
              <a:rPr lang="da-DK" b="1" dirty="0" smtClean="0">
                <a:solidFill>
                  <a:srgbClr val="FFFF00"/>
                </a:solidFill>
              </a:rPr>
              <a:t>Telefonkode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Ko Bi Kat</a:t>
            </a:r>
            <a:br>
              <a:rPr lang="da-DK" dirty="0" smtClean="0"/>
            </a:br>
            <a:r>
              <a:rPr lang="da-DK" dirty="0" smtClean="0"/>
              <a:t>56 24 528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	- Bogstaver	</a:t>
            </a:r>
            <a:endParaRPr lang="da-DK" dirty="0"/>
          </a:p>
        </p:txBody>
      </p:sp>
      <p:sp>
        <p:nvSpPr>
          <p:cNvPr id="4" name="Oktagon 3"/>
          <p:cNvSpPr/>
          <p:nvPr/>
        </p:nvSpPr>
        <p:spPr>
          <a:xfrm>
            <a:off x="7812360" y="548680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1</a:t>
            </a:r>
            <a:endParaRPr lang="da-DK" sz="4000" b="1" dirty="0">
              <a:solidFill>
                <a:schemeClr val="bg1"/>
              </a:solidFill>
            </a:endParaRPr>
          </a:p>
        </p:txBody>
      </p:sp>
      <p:pic>
        <p:nvPicPr>
          <p:cNvPr id="5" name="Billede 4" descr="tl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4797152"/>
            <a:ext cx="1944216" cy="150676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Periodisk system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Benny = B (Bor) = 5</a:t>
            </a:r>
            <a:br>
              <a:rPr lang="da-DK" dirty="0" smtClean="0"/>
            </a:br>
            <a:r>
              <a:rPr lang="da-DK" dirty="0" smtClean="0"/>
              <a:t>Charlotte = C (</a:t>
            </a:r>
            <a:r>
              <a:rPr lang="da-DK" dirty="0" err="1" smtClean="0"/>
              <a:t>Carbon</a:t>
            </a:r>
            <a:r>
              <a:rPr lang="da-DK" dirty="0" smtClean="0"/>
              <a:t>) = 6</a:t>
            </a:r>
            <a:br>
              <a:rPr lang="da-DK" dirty="0" smtClean="0"/>
            </a:br>
            <a:r>
              <a:rPr lang="da-DK" dirty="0" smtClean="0"/>
              <a:t>Valdemar = V (Vanadium ) = 23</a:t>
            </a:r>
            <a:br>
              <a:rPr lang="da-DK" dirty="0" smtClean="0"/>
            </a:br>
            <a:r>
              <a:rPr lang="da-DK" dirty="0" smtClean="0"/>
              <a:t>Brian = </a:t>
            </a:r>
            <a:r>
              <a:rPr lang="da-DK" dirty="0" err="1" smtClean="0"/>
              <a:t>Br</a:t>
            </a:r>
            <a:r>
              <a:rPr lang="da-DK" dirty="0" smtClean="0"/>
              <a:t> (Brom) = 35</a:t>
            </a:r>
            <a:br>
              <a:rPr lang="da-DK" dirty="0" smtClean="0"/>
            </a:br>
            <a:r>
              <a:rPr lang="da-DK" dirty="0" smtClean="0"/>
              <a:t>Frida = F (Fluor) = 9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dvs. 56 23.359</a:t>
            </a: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- Bogstaver</a:t>
            </a:r>
            <a:endParaRPr lang="da-DK" dirty="0"/>
          </a:p>
        </p:txBody>
      </p:sp>
      <p:pic>
        <p:nvPicPr>
          <p:cNvPr id="4" name="Billede 3" descr="peri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268760"/>
            <a:ext cx="4530080" cy="2293353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FFFF00"/>
                </a:solidFill>
              </a:rPr>
              <a:t>Binære tal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1 og 0 – opstillet i ”grupper”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1024 +256 + 32 + 16 + 8  = 1336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111001 = 32 + 16 + 8 + = 56</a:t>
            </a:r>
            <a:br>
              <a:rPr lang="da-DK" dirty="0" smtClean="0"/>
            </a:br>
            <a:r>
              <a:rPr lang="da-DK" dirty="0" smtClean="0"/>
              <a:t>011100 = 16 + 8 + 4 = 28</a:t>
            </a:r>
            <a:br>
              <a:rPr lang="da-DK" dirty="0" smtClean="0"/>
            </a:br>
            <a:r>
              <a:rPr lang="da-DK" dirty="0" smtClean="0"/>
              <a:t>110011 = 32 + 16 + 2 + 1 = 51</a:t>
            </a:r>
            <a:br>
              <a:rPr lang="da-DK" dirty="0" smtClean="0"/>
            </a:br>
            <a:r>
              <a:rPr lang="da-DK" dirty="0" smtClean="0"/>
              <a:t>001000 = 8 </a:t>
            </a:r>
            <a:br>
              <a:rPr lang="da-DK" dirty="0" smtClean="0"/>
            </a:br>
            <a:r>
              <a:rPr lang="da-DK" dirty="0" smtClean="0"/>
              <a:t>dvs. 56 28.518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– talsystemer</a:t>
            </a:r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755576" y="2420888"/>
          <a:ext cx="7632845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895"/>
                <a:gridCol w="693895"/>
                <a:gridCol w="693895"/>
                <a:gridCol w="693895"/>
                <a:gridCol w="693895"/>
                <a:gridCol w="693895"/>
                <a:gridCol w="693895"/>
                <a:gridCol w="693895"/>
                <a:gridCol w="693895"/>
                <a:gridCol w="693895"/>
                <a:gridCol w="693895"/>
              </a:tblGrid>
              <a:tr h="22682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1024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512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256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128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64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32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16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8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ktagon 4"/>
          <p:cNvSpPr/>
          <p:nvPr/>
        </p:nvSpPr>
        <p:spPr>
          <a:xfrm>
            <a:off x="7020272" y="548680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2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6" name="Oktagon 5"/>
          <p:cNvSpPr/>
          <p:nvPr/>
        </p:nvSpPr>
        <p:spPr>
          <a:xfrm>
            <a:off x="7884368" y="548680"/>
            <a:ext cx="792088" cy="864096"/>
          </a:xfrm>
          <a:prstGeom prst="oc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5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FFFF00"/>
                </a:solidFill>
              </a:rPr>
              <a:t>Binære tal/Digital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A B C D E F G H</a:t>
            </a:r>
            <a:br>
              <a:rPr lang="da-DK" dirty="0" smtClean="0"/>
            </a:br>
            <a:r>
              <a:rPr lang="da-DK" dirty="0" smtClean="0"/>
              <a:t>1  0  1  </a:t>
            </a:r>
            <a:r>
              <a:rPr lang="da-DK" dirty="0" err="1" smtClean="0"/>
              <a:t>1</a:t>
            </a:r>
            <a:r>
              <a:rPr lang="da-DK" dirty="0" smtClean="0"/>
              <a:t>  0  1  </a:t>
            </a:r>
            <a:r>
              <a:rPr lang="da-DK" dirty="0" err="1" smtClean="0"/>
              <a:t>1</a:t>
            </a:r>
            <a:r>
              <a:rPr lang="da-DK" dirty="0" smtClean="0"/>
              <a:t>  0 = 5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1  0  1  </a:t>
            </a:r>
            <a:r>
              <a:rPr lang="da-DK" dirty="0" err="1" smtClean="0"/>
              <a:t>1</a:t>
            </a:r>
            <a:r>
              <a:rPr lang="da-DK" dirty="0" smtClean="0"/>
              <a:t>  </a:t>
            </a:r>
            <a:r>
              <a:rPr lang="da-DK" dirty="0" err="1" smtClean="0"/>
              <a:t>1</a:t>
            </a:r>
            <a:r>
              <a:rPr lang="da-DK" dirty="0" smtClean="0"/>
              <a:t>  </a:t>
            </a:r>
            <a:r>
              <a:rPr lang="da-DK" dirty="0" err="1" smtClean="0"/>
              <a:t>1</a:t>
            </a:r>
            <a:r>
              <a:rPr lang="da-DK" dirty="0" smtClean="0"/>
              <a:t>  </a:t>
            </a:r>
            <a:r>
              <a:rPr lang="da-DK" dirty="0" err="1" smtClean="0"/>
              <a:t>1</a:t>
            </a:r>
            <a:r>
              <a:rPr lang="da-DK" dirty="0" smtClean="0"/>
              <a:t>  0  = 6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1  </a:t>
            </a:r>
            <a:r>
              <a:rPr lang="da-DK" dirty="0" err="1" smtClean="0"/>
              <a:t>1</a:t>
            </a:r>
            <a:r>
              <a:rPr lang="da-DK" dirty="0" smtClean="0"/>
              <a:t>  0  1  </a:t>
            </a:r>
            <a:r>
              <a:rPr lang="da-DK" dirty="0" err="1" smtClean="0"/>
              <a:t>1</a:t>
            </a:r>
            <a:r>
              <a:rPr lang="da-DK" dirty="0" smtClean="0"/>
              <a:t>  0  1  0 = 2</a:t>
            </a:r>
            <a:br>
              <a:rPr lang="da-DK" dirty="0" smtClean="0"/>
            </a:br>
            <a:endParaRPr lang="da-DK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Værktøj – talsystemer</a:t>
            </a:r>
            <a:endParaRPr lang="da-DK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3779912" y="1556792"/>
          <a:ext cx="2016223" cy="2392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1449"/>
                <a:gridCol w="973166"/>
                <a:gridCol w="355804"/>
                <a:gridCol w="35580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ln>
                          <a:solidFill>
                            <a:schemeClr val="bg1"/>
                          </a:solidFill>
                        </a:ln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A</a:t>
                      </a:r>
                      <a:endParaRPr lang="da-DK" dirty="0">
                        <a:solidFill>
                          <a:schemeClr val="tx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noFill/>
                        </a:rPr>
                        <a:t>B</a:t>
                      </a:r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F</a:t>
                      </a:r>
                    </a:p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B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G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E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C</a:t>
                      </a:r>
                      <a:endParaRPr lang="da-DK" dirty="0" smtClean="0">
                        <a:noFill/>
                      </a:endParaRPr>
                    </a:p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D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H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3779912" y="4149080"/>
          <a:ext cx="2016223" cy="2392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1449"/>
                <a:gridCol w="973166"/>
                <a:gridCol w="355804"/>
                <a:gridCol w="35580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ln>
                          <a:solidFill>
                            <a:schemeClr val="bg1"/>
                          </a:solidFill>
                        </a:ln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A</a:t>
                      </a:r>
                      <a:endParaRPr lang="da-DK" dirty="0">
                        <a:solidFill>
                          <a:schemeClr val="tx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noFill/>
                        </a:rPr>
                        <a:t>B</a:t>
                      </a:r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F</a:t>
                      </a:r>
                    </a:p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B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G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E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C</a:t>
                      </a:r>
                      <a:endParaRPr lang="da-DK" dirty="0" smtClean="0">
                        <a:noFill/>
                      </a:endParaRPr>
                    </a:p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D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H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 6"/>
          <p:cNvGraphicFramePr>
            <a:graphicFrameLocks noGrp="1"/>
          </p:cNvGraphicFramePr>
          <p:nvPr/>
        </p:nvGraphicFramePr>
        <p:xfrm>
          <a:off x="6012161" y="1556792"/>
          <a:ext cx="2016223" cy="2392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1449"/>
                <a:gridCol w="973166"/>
                <a:gridCol w="355804"/>
                <a:gridCol w="35580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ln>
                          <a:solidFill>
                            <a:schemeClr val="bg1"/>
                          </a:solidFill>
                        </a:ln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A</a:t>
                      </a:r>
                      <a:endParaRPr lang="da-DK" dirty="0">
                        <a:solidFill>
                          <a:schemeClr val="tx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noFill/>
                        </a:rPr>
                        <a:t>B</a:t>
                      </a:r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F</a:t>
                      </a:r>
                    </a:p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B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G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E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C</a:t>
                      </a:r>
                      <a:endParaRPr lang="da-DK" dirty="0" smtClean="0">
                        <a:noFill/>
                      </a:endParaRPr>
                    </a:p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D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H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 10"/>
          <p:cNvGraphicFramePr>
            <a:graphicFrameLocks noGrp="1"/>
          </p:cNvGraphicFramePr>
          <p:nvPr/>
        </p:nvGraphicFramePr>
        <p:xfrm>
          <a:off x="6012161" y="4149080"/>
          <a:ext cx="2016223" cy="2392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1449"/>
                <a:gridCol w="973166"/>
                <a:gridCol w="355804"/>
                <a:gridCol w="35580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ln>
                          <a:solidFill>
                            <a:schemeClr val="bg1"/>
                          </a:solidFill>
                        </a:ln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A</a:t>
                      </a:r>
                      <a:endParaRPr lang="da-DK" dirty="0">
                        <a:solidFill>
                          <a:schemeClr val="tx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noFill/>
                        </a:rPr>
                        <a:t>B</a:t>
                      </a:r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F</a:t>
                      </a:r>
                    </a:p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B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G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E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C</a:t>
                      </a:r>
                      <a:endParaRPr lang="da-DK" dirty="0" smtClean="0">
                        <a:noFill/>
                      </a:endParaRPr>
                    </a:p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D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noFill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H</a:t>
                      </a:r>
                      <a:endParaRPr lang="da-DK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Oktagon 9"/>
          <p:cNvSpPr/>
          <p:nvPr/>
        </p:nvSpPr>
        <p:spPr>
          <a:xfrm>
            <a:off x="7812360" y="548680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0</a:t>
            </a:r>
            <a:endParaRPr lang="da-DK" sz="4000" b="1" dirty="0">
              <a:solidFill>
                <a:schemeClr val="bg1"/>
              </a:solidFill>
            </a:endParaRPr>
          </a:p>
        </p:txBody>
      </p:sp>
      <p:sp>
        <p:nvSpPr>
          <p:cNvPr id="12" name="Oktagon 11"/>
          <p:cNvSpPr/>
          <p:nvPr/>
        </p:nvSpPr>
        <p:spPr>
          <a:xfrm>
            <a:off x="6948264" y="548680"/>
            <a:ext cx="792088" cy="864096"/>
          </a:xfrm>
          <a:prstGeom prst="oc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000" b="1" dirty="0" smtClean="0">
                <a:solidFill>
                  <a:schemeClr val="bg1"/>
                </a:solidFill>
              </a:rPr>
              <a:t>0</a:t>
            </a:r>
            <a:endParaRPr lang="da-DK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r">
  <a:themeElements>
    <a:clrScheme name="Gråtone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api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677</TotalTime>
  <Words>510</Words>
  <Application>Microsoft Office PowerPoint</Application>
  <PresentationFormat>Skærmshow (4:3)</PresentationFormat>
  <Paragraphs>199</Paragraphs>
  <Slides>20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20</vt:i4>
      </vt:variant>
    </vt:vector>
  </HeadingPairs>
  <TitlesOfParts>
    <vt:vector size="21" baseType="lpstr">
      <vt:lpstr>Papir</vt:lpstr>
      <vt:lpstr>Mysteries for Dummies</vt:lpstr>
      <vt:lpstr>Mysteries for Dummies</vt:lpstr>
      <vt:lpstr>Mysteries for Dummies</vt:lpstr>
      <vt:lpstr>Identifikation</vt:lpstr>
      <vt:lpstr>Identifikation</vt:lpstr>
      <vt:lpstr>Værktøj - Bogstaver </vt:lpstr>
      <vt:lpstr>Værktøj - Bogstaver</vt:lpstr>
      <vt:lpstr>Værktøj – talsystemer</vt:lpstr>
      <vt:lpstr>Værktøj – talsystemer</vt:lpstr>
      <vt:lpstr>Værktøj – Sprog/Skrifttyper </vt:lpstr>
      <vt:lpstr>Værktøj – Sprog/Skrifttyper</vt:lpstr>
      <vt:lpstr>Værktøj – Sprog/Skrifttyper</vt:lpstr>
      <vt:lpstr>Værktøj – Sprog/Skrifttyper </vt:lpstr>
      <vt:lpstr>Værktøj - Billeder</vt:lpstr>
      <vt:lpstr>Værktøj - Billeder</vt:lpstr>
      <vt:lpstr>Værktøj - Billeder</vt:lpstr>
      <vt:lpstr>Værktøj  - Avancerede koder</vt:lpstr>
      <vt:lpstr>Konstruktion af en mysterycache</vt:lpstr>
      <vt:lpstr>Mysteries for Dummies</vt:lpstr>
      <vt:lpstr>Mysteries for Dummies</vt:lpstr>
    </vt:vector>
  </TitlesOfParts>
  <Company>Frederikshavn kommune, IT-afdelingen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Mysteries for Dummies</dc:title>
  <dc:creator>niel0814</dc:creator>
  <cp:lastModifiedBy>niel0814</cp:lastModifiedBy>
  <cp:revision>54</cp:revision>
  <dcterms:created xsi:type="dcterms:W3CDTF">2012-03-02T20:16:17Z</dcterms:created>
  <dcterms:modified xsi:type="dcterms:W3CDTF">2012-03-04T07:12:36Z</dcterms:modified>
</cp:coreProperties>
</file>